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8" r:id="rId2"/>
    <p:sldId id="306" r:id="rId3"/>
    <p:sldId id="309" r:id="rId4"/>
    <p:sldId id="310" r:id="rId5"/>
    <p:sldId id="287" r:id="rId6"/>
    <p:sldId id="312" r:id="rId7"/>
    <p:sldId id="307" r:id="rId8"/>
    <p:sldId id="301" r:id="rId9"/>
    <p:sldId id="318" r:id="rId10"/>
    <p:sldId id="319" r:id="rId11"/>
    <p:sldId id="320" r:id="rId12"/>
    <p:sldId id="321" r:id="rId13"/>
    <p:sldId id="322" r:id="rId14"/>
    <p:sldId id="323" r:id="rId15"/>
    <p:sldId id="302" r:id="rId16"/>
    <p:sldId id="303" r:id="rId17"/>
    <p:sldId id="305" r:id="rId18"/>
    <p:sldId id="313" r:id="rId19"/>
    <p:sldId id="314" r:id="rId20"/>
    <p:sldId id="315" r:id="rId21"/>
    <p:sldId id="316" r:id="rId22"/>
    <p:sldId id="317" r:id="rId23"/>
    <p:sldId id="324" r:id="rId24"/>
    <p:sldId id="325" r:id="rId25"/>
    <p:sldId id="326" r:id="rId26"/>
    <p:sldId id="328" r:id="rId27"/>
    <p:sldId id="327" r:id="rId28"/>
    <p:sldId id="329" r:id="rId29"/>
    <p:sldId id="331" r:id="rId30"/>
    <p:sldId id="332" r:id="rId31"/>
    <p:sldId id="333" r:id="rId32"/>
    <p:sldId id="334" r:id="rId33"/>
    <p:sldId id="341" r:id="rId34"/>
    <p:sldId id="342" r:id="rId35"/>
    <p:sldId id="338" r:id="rId36"/>
    <p:sldId id="339" r:id="rId37"/>
    <p:sldId id="340" r:id="rId38"/>
    <p:sldId id="335" r:id="rId39"/>
    <p:sldId id="336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A00"/>
    <a:srgbClr val="F89EBE"/>
    <a:srgbClr val="00CC00"/>
    <a:srgbClr val="A50021"/>
    <a:srgbClr val="00EA00"/>
    <a:srgbClr val="990000"/>
    <a:srgbClr val="663300"/>
    <a:srgbClr val="B42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9" autoAdjust="0"/>
    <p:restoredTop sz="83816" autoAdjust="0"/>
  </p:normalViewPr>
  <p:slideViewPr>
    <p:cSldViewPr>
      <p:cViewPr>
        <p:scale>
          <a:sx n="67" d="100"/>
          <a:sy n="67" d="100"/>
        </p:scale>
        <p:origin x="-102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210598F6-4398-47DF-A436-466D921D1F58}" type="datetimeFigureOut">
              <a:rPr lang="ru-RU"/>
              <a:pPr>
                <a:defRPr/>
              </a:pPr>
              <a:t>17.12.2019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C7FFEBCB-3508-4EAD-BC18-5548A2C09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02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50CE94-3603-46CB-996F-81B0E5E15751}" type="slidenum">
              <a:rPr lang="ru-RU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D9FF57-7C84-4D17-A723-92713C16EC3B}" type="slidenum">
              <a:rPr lang="ru-RU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C6148E-3813-4984-8F12-2DA53DB463C9}" type="slidenum">
              <a:rPr lang="ru-RU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96197F-CF39-44F8-B15C-FD49BDD94C16}" type="slidenum">
              <a:rPr lang="ru-RU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A77005-5194-4F05-9158-627E3F07AE59}" type="slidenum">
              <a:rPr lang="ru-RU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FEBCB-3508-4EAD-BC18-5548A2C095B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525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FEBCB-3508-4EAD-BC18-5548A2C095BC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72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60940-EB34-4C8E-9F4A-9E31F9D864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E2149-5019-4641-821F-ACD87CE405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DAB81-8E0A-4696-AEB6-3C9D84A34E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C6674-D3F6-4820-92D4-6E68FF9183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B139C-AAD7-4D06-995D-32FB003816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C25A-4036-46B8-81B2-7D9D766C60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7591A-B05B-4B82-81C7-C54F8D7CB1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C0F60-4D5C-45A4-81FE-B011E52F56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58EE8-8AC0-490B-A55D-3142F1F3C2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9C3A-0070-4475-AA79-1AAAB9BB9C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0EA6B-9985-491A-B524-192949192F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86E6852-8EDD-4124-894F-6678087370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file:///C:\Documents%20and%20Settings\&#1048;&#1083;&#1100;&#1103;\&#1056;&#1072;&#1073;&#1086;&#1095;&#1080;&#1081;%20&#1089;&#1090;&#1086;&#1083;\&#1092;&#1086;&#1090;&#1086;%20&#1089;&#1090;&#1091;&#1076;\&#1053;&#1086;&#1074;&#1072;&#1103;%20&#1087;&#1072;&#1087;&#1082;&#1072;\32%20&#1089;&#1077;&#1082;_mp3cut.foxcom.su_.mp3" TargetMode="External"/><Relationship Id="rId1" Type="http://schemas.openxmlformats.org/officeDocument/2006/relationships/audio" Target="file:///C:\Documents%20and%20Settings\SPEC\&#1056;&#1072;&#1073;&#1086;&#1095;&#1080;&#1081;%20&#1089;&#1090;&#1086;&#1083;\&#1087;&#1088;&#1077;&#1079;&#1077;&#1085;&#1090;&#1072;&#1094;&#1080;&#1103;%20&#1073;&#1091;&#1082;&#1077;&#1090;\084LOVE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48;&#1083;&#1100;&#1103;\&#1056;&#1072;&#1073;&#1086;&#1095;&#1080;&#1081;%20&#1089;&#1090;&#1086;&#1083;\&#1092;&#1086;&#1090;&#1086;%20&#1089;&#1090;&#1091;&#1076;\&#1053;&#1086;&#1074;&#1072;&#1103;%20&#1087;&#1072;&#1087;&#1082;&#1072;\&#1047;&#1072;&#1073;&#1043;&#1059;%20-%20&#1043;&#1080;&#1084;&#1085;%20&#1059;&#1085;&#1080;&#1074;&#1077;&#1088;&#1089;&#1080;&#1090;&#1077;&#1090;&#1072;_mp3cut.foxcom.su_.mp3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smtClean="0">
                <a:solidFill>
                  <a:srgbClr val="663300"/>
                </a:solidFill>
              </a:rPr>
              <a:t/>
            </a:r>
            <a:br>
              <a:rPr lang="ru-RU" sz="1400" smtClean="0">
                <a:solidFill>
                  <a:srgbClr val="663300"/>
                </a:solidFill>
              </a:rPr>
            </a:br>
            <a:r>
              <a:rPr lang="ru-RU" sz="1400" smtClean="0">
                <a:solidFill>
                  <a:srgbClr val="663300"/>
                </a:solidFill>
              </a:rPr>
              <a:t>«ЗАБАЙКАЛЬСКИЙ ГОСУДАРСТВЕННЫЙ УНИВЕРСИТЕТ»</a:t>
            </a:r>
            <a:br>
              <a:rPr lang="ru-RU" sz="1400" smtClean="0">
                <a:solidFill>
                  <a:srgbClr val="663300"/>
                </a:solidFill>
              </a:rPr>
            </a:br>
            <a:r>
              <a:rPr lang="ru-RU" sz="1400" smtClean="0">
                <a:solidFill>
                  <a:srgbClr val="663300"/>
                </a:solidFill>
              </a:rPr>
              <a:t/>
            </a:r>
            <a:br>
              <a:rPr lang="ru-RU" sz="1400" smtClean="0">
                <a:solidFill>
                  <a:srgbClr val="663300"/>
                </a:solidFill>
              </a:rPr>
            </a:br>
            <a:r>
              <a:rPr lang="ru-RU" sz="1400" smtClean="0">
                <a:solidFill>
                  <a:srgbClr val="663300"/>
                </a:solidFill>
              </a:rPr>
              <a:t>Факультет  экономики и управления</a:t>
            </a:r>
            <a:br>
              <a:rPr lang="ru-RU" sz="1400" smtClean="0">
                <a:solidFill>
                  <a:srgbClr val="663300"/>
                </a:solidFill>
              </a:rPr>
            </a:br>
            <a:r>
              <a:rPr lang="ru-RU" sz="1400" smtClean="0">
                <a:solidFill>
                  <a:srgbClr val="663300"/>
                </a:solidFill>
              </a:rPr>
              <a:t>Кафедра Государственного миниципального управления и политики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1400" b="1" smtClean="0">
              <a:solidFill>
                <a:srgbClr val="663300"/>
              </a:solidFill>
            </a:endParaRPr>
          </a:p>
        </p:txBody>
      </p:sp>
      <p:pic>
        <p:nvPicPr>
          <p:cNvPr id="4" name="084L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53006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Documents and Settings\Илья\Рабочий стол\фото студ\34bdf410396fe43b8bf95ce7814cf3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14313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5"/>
          <p:cNvSpPr>
            <a:spLocks noChangeArrowheads="1"/>
          </p:cNvSpPr>
          <p:nvPr/>
        </p:nvSpPr>
        <p:spPr bwMode="auto">
          <a:xfrm>
            <a:off x="785813" y="2071688"/>
            <a:ext cx="48783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rgbClr val="B42B00"/>
                </a:solidFill>
              </a:rPr>
              <a:t>СНО «Прогресс» </a:t>
            </a:r>
          </a:p>
        </p:txBody>
      </p:sp>
      <p:sp>
        <p:nvSpPr>
          <p:cNvPr id="3079" name="Прямоугольник 6"/>
          <p:cNvSpPr>
            <a:spLocks noChangeArrowheads="1"/>
          </p:cNvSpPr>
          <p:nvPr/>
        </p:nvSpPr>
        <p:spPr bwMode="auto">
          <a:xfrm>
            <a:off x="0" y="1143000"/>
            <a:ext cx="6715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ЗАБАЙКАЛЬСКИЙ ГОСУДАРСТВЕННЫЙ УНИВЕРСИТЕТ</a:t>
            </a:r>
            <a:r>
              <a:rPr lang="ru-RU" b="1">
                <a:solidFill>
                  <a:srgbClr val="663300"/>
                </a:solidFill>
              </a:rPr>
              <a:t/>
            </a:r>
            <a:br>
              <a:rPr lang="ru-RU" b="1">
                <a:solidFill>
                  <a:srgbClr val="663300"/>
                </a:solidFill>
              </a:rPr>
            </a:br>
            <a:r>
              <a:rPr lang="ru-RU" b="1">
                <a:solidFill>
                  <a:srgbClr val="663300"/>
                </a:solidFill>
              </a:rPr>
              <a:t/>
            </a:r>
            <a:br>
              <a:rPr lang="ru-RU" b="1">
                <a:solidFill>
                  <a:srgbClr val="663300"/>
                </a:solidFill>
              </a:rPr>
            </a:br>
            <a:r>
              <a:rPr lang="ru-RU" b="1">
                <a:solidFill>
                  <a:srgbClr val="FFFF00"/>
                </a:solidFill>
              </a:rPr>
              <a:t>Факультет  экономики и управления</a:t>
            </a:r>
          </a:p>
        </p:txBody>
      </p:sp>
      <p:sp>
        <p:nvSpPr>
          <p:cNvPr id="3080" name="Прямоугольник 7"/>
          <p:cNvSpPr>
            <a:spLocks noChangeArrowheads="1"/>
          </p:cNvSpPr>
          <p:nvPr/>
        </p:nvSpPr>
        <p:spPr bwMode="auto">
          <a:xfrm>
            <a:off x="0" y="3071813"/>
            <a:ext cx="4429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FFFF00"/>
              </a:solidFill>
            </a:endParaRPr>
          </a:p>
        </p:txBody>
      </p:sp>
      <p:pic>
        <p:nvPicPr>
          <p:cNvPr id="11" name="32 сек_mp3cut.foxcom.su_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86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3" showWhenStopped="0">
                <p:cTn id="1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00188" y="-17463"/>
            <a:ext cx="5572125" cy="1692276"/>
          </a:xfrm>
        </p:spPr>
        <p:txBody>
          <a:bodyPr>
            <a:spAutoFit/>
          </a:bodyPr>
          <a:lstStyle/>
          <a:p>
            <a:pPr>
              <a:tabLst>
                <a:tab pos="317500" algn="l"/>
              </a:tabLst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Наши мероприятия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ДНИ НАУКИ</a:t>
            </a:r>
          </a:p>
        </p:txBody>
      </p:sp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285750" y="1571625"/>
            <a:ext cx="8501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Обучающие семинары и дискуссионные площадки для аспирантов и заинтересованных студентов</a:t>
            </a:r>
          </a:p>
          <a:p>
            <a:pPr algn="ctr"/>
            <a:endParaRPr lang="ru-RU" sz="2400" b="1"/>
          </a:p>
        </p:txBody>
      </p:sp>
      <p:pic>
        <p:nvPicPr>
          <p:cNvPr id="12292" name="Picture 4" descr="G:\DSCN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3643313"/>
            <a:ext cx="371475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G:\101NIKON\DSCN0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0"/>
            <a:ext cx="4000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C:\Documents and Settings\Илья\Рабочий стол\фото студ\IMG_3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857500"/>
            <a:ext cx="28575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G:\я\PA2700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35731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G:\я\PA2700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0"/>
            <a:ext cx="20002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3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63" y="285750"/>
            <a:ext cx="8229600" cy="1042988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ru-RU" b="1" dirty="0" smtClean="0">
                <a:latin typeface="Arial Black" pitchFamily="34" charset="0"/>
              </a:rPr>
              <a:t>Организация конференций, </a:t>
            </a:r>
          </a:p>
          <a:p>
            <a:pPr algn="ctr">
              <a:buFontTx/>
              <a:buNone/>
              <a:defRPr/>
            </a:pPr>
            <a:r>
              <a:rPr lang="ru-RU" b="1" dirty="0" smtClean="0">
                <a:latin typeface="Arial Black" pitchFamily="34" charset="0"/>
              </a:rPr>
              <a:t>форумов, круглых столов</a:t>
            </a:r>
          </a:p>
          <a:p>
            <a:pPr>
              <a:buFontTx/>
              <a:buNone/>
              <a:defRPr/>
            </a:pP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6" name="Picture 8" descr="C:\Documents and Settings\Илья\Рабочий стол\фото студ\круглый 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214563"/>
            <a:ext cx="435768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G:\СТУДЕНТЫ ГМУ 1 КУРС\2012-02-21 11.16.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3571875"/>
            <a:ext cx="435768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785938"/>
            <a:ext cx="5715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cs typeface="+mn-cs"/>
              </a:rPr>
              <a:t>Круглый стол «Демографические проблемы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»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4714875" y="2928938"/>
            <a:ext cx="4643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Круглый стол «Кадровая политика</a:t>
            </a:r>
            <a:r>
              <a:rPr lang="ru-RU" b="1">
                <a:solidFill>
                  <a:srgbClr val="7030A0"/>
                </a:solidFill>
              </a:rPr>
              <a:t>»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060450"/>
          </a:xfrm>
        </p:spPr>
        <p:txBody>
          <a:bodyPr/>
          <a:lstStyle/>
          <a:p>
            <a:pPr algn="l"/>
            <a:r>
              <a:rPr lang="ru-RU" sz="3200" smtClean="0"/>
              <a:t/>
            </a:r>
            <a:br>
              <a:rPr lang="ru-RU" sz="3200" smtClean="0"/>
            </a:br>
            <a:r>
              <a:rPr lang="ru-RU" sz="3200" b="1" smtClean="0">
                <a:solidFill>
                  <a:schemeClr val="tx1"/>
                </a:solidFill>
                <a:latin typeface="Arial Black" pitchFamily="34" charset="0"/>
              </a:rPr>
              <a:t>Научные семинары и</a:t>
            </a:r>
            <a:br>
              <a:rPr lang="ru-RU" sz="3200" b="1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Arial Black" pitchFamily="34" charset="0"/>
              </a:rPr>
              <a:t> дискуссионные площадки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14339" name="Picture 4" descr="C:\Documents and Settings\Илья\Рабочий стол\фото студ\IMG_3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42875" y="1500188"/>
            <a:ext cx="4357688" cy="2571750"/>
          </a:xfrm>
        </p:spPr>
      </p:pic>
      <p:pic>
        <p:nvPicPr>
          <p:cNvPr id="14340" name="Picture 5" descr="C:\Documents and Settings\Илья\Рабочий стол\фото студ\IMG_3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428875"/>
            <a:ext cx="46434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C:\Documents and Settings\Илья\Рабочий стол\фото студ\IMG_3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3375"/>
            <a:ext cx="41433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Прямоугольник 6"/>
          <p:cNvSpPr>
            <a:spLocks noChangeArrowheads="1"/>
          </p:cNvSpPr>
          <p:nvPr/>
        </p:nvSpPr>
        <p:spPr bwMode="auto">
          <a:xfrm>
            <a:off x="4286250" y="1500188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Научный семинар «Инновации в управлении , экономике, образовании»</a:t>
            </a:r>
          </a:p>
        </p:txBody>
      </p:sp>
      <p:pic>
        <p:nvPicPr>
          <p:cNvPr id="14343" name="Picture 6" descr="C:\Documents and Settings\Илья\Рабочий стол\фото студ\дискусс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63" y="0"/>
            <a:ext cx="235743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3" descr="C:\Documents and Settings\Илья\Рабочий стол\фото студ\IMG_32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3" y="4714875"/>
            <a:ext cx="5072062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sz="3600" b="1" smtClean="0">
                <a:solidFill>
                  <a:schemeClr val="tx1"/>
                </a:solidFill>
                <a:latin typeface="Arial Black" pitchFamily="34" charset="0"/>
              </a:rPr>
              <a:t>Организация дней карьеры</a:t>
            </a:r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ru-RU" b="1" smtClean="0">
              <a:solidFill>
                <a:srgbClr val="663300"/>
              </a:solidFill>
            </a:endParaRPr>
          </a:p>
        </p:txBody>
      </p:sp>
      <p:pic>
        <p:nvPicPr>
          <p:cNvPr id="15364" name="Picture 5" descr="C:\Documents and Settings\Илья\Рабочий стол\фото студ\DSCN8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25"/>
            <a:ext cx="4500563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G:\я\2013-02-26 12.53.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2428875"/>
            <a:ext cx="44291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G:\101NIKON\DSCN0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52813"/>
            <a:ext cx="4643438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5286375" y="1500188"/>
            <a:ext cx="364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Встреча с Уполномоченным по правам человека  </a:t>
            </a:r>
          </a:p>
          <a:p>
            <a:pPr algn="ctr"/>
            <a:r>
              <a:rPr lang="ru-RU" b="1"/>
              <a:t>Н.Н. Каргиным</a:t>
            </a:r>
          </a:p>
        </p:txBody>
      </p:sp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0" y="3357563"/>
            <a:ext cx="4643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Круглый стол с главами муниципальных образований  Забайкальского края</a:t>
            </a: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  <p:bldP spid="1537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5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357313"/>
          </a:xfrm>
        </p:spPr>
        <p:txBody>
          <a:bodyPr/>
          <a:lstStyle/>
          <a:p>
            <a:r>
              <a:rPr lang="ru-RU" b="1" smtClean="0">
                <a:solidFill>
                  <a:srgbClr val="B42B00"/>
                </a:solidFill>
              </a:rPr>
              <a:t/>
            </a:r>
            <a:br>
              <a:rPr lang="ru-RU" b="1" smtClean="0">
                <a:solidFill>
                  <a:srgbClr val="B42B00"/>
                </a:solidFill>
              </a:rPr>
            </a:br>
            <a:r>
              <a:rPr lang="ru-RU" smtClean="0"/>
              <a:t> </a:t>
            </a:r>
            <a:r>
              <a:rPr lang="ru-RU" sz="3600" b="1" smtClean="0">
                <a:solidFill>
                  <a:schemeClr val="tx1"/>
                </a:solidFill>
              </a:rPr>
              <a:t>Организация мастер-классов, тренингов, деловых игр </a:t>
            </a:r>
            <a:r>
              <a:rPr lang="ru-RU" smtClean="0"/>
              <a:t/>
            </a:r>
            <a:br>
              <a:rPr lang="ru-RU" smtClean="0"/>
            </a:br>
            <a:endParaRPr lang="ru-RU" b="1" smtClean="0">
              <a:solidFill>
                <a:srgbClr val="B42B00"/>
              </a:solidFill>
            </a:endParaRPr>
          </a:p>
        </p:txBody>
      </p:sp>
      <p:pic>
        <p:nvPicPr>
          <p:cNvPr id="16387" name="Picture 4" descr="SNC002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40000">
            <a:off x="0" y="1285875"/>
            <a:ext cx="3286125" cy="2428875"/>
          </a:xfrm>
          <a:prstGeom prst="rect">
            <a:avLst/>
          </a:prstGeom>
          <a:noFill/>
          <a:ln w="28575">
            <a:solidFill>
              <a:srgbClr val="B42B00"/>
            </a:solidFill>
            <a:miter lim="800000"/>
            <a:headEnd/>
            <a:tailEnd/>
          </a:ln>
        </p:spPr>
      </p:pic>
      <p:pic>
        <p:nvPicPr>
          <p:cNvPr id="16388" name="Picture 4" descr="S63006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2500313"/>
            <a:ext cx="5786437" cy="435768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48000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Научный семинар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«ИННОВАЦИИ: ПРОРЫВ К ЭФФЕКТИВНОМУ РАЗВИТИЮ ОБЩЕСТВА, ГОСУДАРСТВА И ЭКОНОМИКИ»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1" name="Picture 3" descr="C:\Documents and Settings\Илья\Рабочий стол\фото студ\IMG_32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5072063" cy="3619500"/>
          </a:xfrm>
        </p:spPr>
      </p:pic>
      <p:pic>
        <p:nvPicPr>
          <p:cNvPr id="17412" name="Picture 2" descr="C:\Documents and Settings\Илья\Рабочий стол\фото студ\площадь 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3" y="3214688"/>
            <a:ext cx="4929187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абГУ - Гимн Университета_mp3cut.foxcom.su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257800" cy="1417638"/>
          </a:xfrm>
        </p:spPr>
        <p:txBody>
          <a:bodyPr/>
          <a:lstStyle/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Победители регионального 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конкурса «Малая Родина»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8435" name="Picture 2" descr="C:\Documents and Settings\Илья\Рабочий стол\фото студ\DSC00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428750"/>
            <a:ext cx="4929188" cy="3857625"/>
          </a:xfrm>
        </p:spPr>
      </p:pic>
      <p:pic>
        <p:nvPicPr>
          <p:cNvPr id="18436" name="Picture 2" descr="C:\Documents and Settings\Илья\Рабочий стол\фото студ\победа 9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714625"/>
            <a:ext cx="464343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500813" cy="1143000"/>
          </a:xfrm>
        </p:spPr>
        <p:txBody>
          <a:bodyPr/>
          <a:lstStyle/>
          <a:p>
            <a:pPr algn="l"/>
            <a:r>
              <a:rPr lang="ru-RU" sz="3200" b="1" smtClean="0">
                <a:solidFill>
                  <a:srgbClr val="0070C0"/>
                </a:solidFill>
                <a:latin typeface="Arial Black" pitchFamily="34" charset="0"/>
              </a:rPr>
              <a:t>Участники круглого стола</a:t>
            </a:r>
            <a:br>
              <a:rPr lang="ru-RU" sz="3200" b="1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3200" b="1" smtClean="0">
                <a:solidFill>
                  <a:srgbClr val="0070C0"/>
                </a:solidFill>
                <a:latin typeface="Arial Black" pitchFamily="34" charset="0"/>
              </a:rPr>
              <a:t> «Кадровая политика»</a:t>
            </a:r>
          </a:p>
        </p:txBody>
      </p:sp>
      <p:pic>
        <p:nvPicPr>
          <p:cNvPr id="19459" name="Picture 2" descr="C:\Documents and Settings\Илья\Рабочий стол\фото студ\фото прогрес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28750"/>
            <a:ext cx="4857750" cy="4000500"/>
          </a:xfrm>
        </p:spPr>
      </p:pic>
      <p:pic>
        <p:nvPicPr>
          <p:cNvPr id="19460" name="Picture 2" descr="C:\Documents and Settings\Илья\Рабочий стол\фото студ\вокз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2214563"/>
            <a:ext cx="50006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Участники слета СНО ЗабГУ</a:t>
            </a:r>
          </a:p>
        </p:txBody>
      </p:sp>
      <p:pic>
        <p:nvPicPr>
          <p:cNvPr id="20483" name="Рисунок 3" descr="E:\Татьяна\фото студ\8H2zKREnnU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38385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4" descr="E:\Татьяна\фото студ\4CXfJRBOx8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1071563"/>
            <a:ext cx="32861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 descr="E:\Татьяна\фото студ\R9XXgrbw6yw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357563" y="2714625"/>
            <a:ext cx="2876550" cy="3835400"/>
          </a:xfr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714375" y="357188"/>
          <a:ext cx="7715250" cy="585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357188"/>
                        <a:ext cx="7715250" cy="585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357313" y="0"/>
            <a:ext cx="6715125" cy="1700213"/>
          </a:xfrm>
        </p:spPr>
        <p:txBody>
          <a:bodyPr/>
          <a:lstStyle/>
          <a:p>
            <a:r>
              <a:rPr lang="ru-RU" sz="2400" b="1" smtClean="0">
                <a:solidFill>
                  <a:srgbClr val="00B0F0"/>
                </a:solidFill>
                <a:latin typeface="Arial Black" pitchFamily="34" charset="0"/>
              </a:rPr>
              <a:t>«Прогресс движение вперед, </a:t>
            </a:r>
            <a:br>
              <a:rPr lang="ru-RU" sz="2400" b="1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ru-RU" sz="2400" b="1" smtClean="0">
                <a:solidFill>
                  <a:srgbClr val="00B0F0"/>
                </a:solidFill>
                <a:latin typeface="Arial Black" pitchFamily="34" charset="0"/>
              </a:rPr>
              <a:t>к развитию и процветанию, </a:t>
            </a:r>
            <a:br>
              <a:rPr lang="ru-RU" sz="2400" b="1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ru-RU" sz="2400" b="1" smtClean="0">
                <a:solidFill>
                  <a:srgbClr val="00B0F0"/>
                </a:solidFill>
                <a:latin typeface="Arial Black" pitchFamily="34" charset="0"/>
              </a:rPr>
              <a:t>а значит нам пришел черёд </a:t>
            </a:r>
            <a:br>
              <a:rPr lang="ru-RU" sz="2400" b="1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ru-RU" sz="2400" b="1" smtClean="0">
                <a:solidFill>
                  <a:srgbClr val="00B0F0"/>
                </a:solidFill>
                <a:latin typeface="Arial Black" pitchFamily="34" charset="0"/>
              </a:rPr>
              <a:t>представить миру наши знания!»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714375"/>
            <a:ext cx="4429125" cy="5970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FF00"/>
                </a:solidFill>
                <a:cs typeface="+mn-cs"/>
              </a:rPr>
              <a:t/>
            </a:r>
            <a:br>
              <a:rPr lang="ru-RU" b="1" dirty="0">
                <a:solidFill>
                  <a:srgbClr val="FFFF00"/>
                </a:solidFill>
                <a:cs typeface="+mn-cs"/>
              </a:rPr>
            </a:br>
            <a:endParaRPr lang="ru-RU" b="1" dirty="0">
              <a:solidFill>
                <a:srgbClr val="FFFF00"/>
              </a:solidFill>
              <a:cs typeface="+mn-cs"/>
            </a:endParaRPr>
          </a:p>
          <a:p>
            <a:pPr algn="ctr">
              <a:defRPr/>
            </a:pPr>
            <a:r>
              <a:rPr lang="ru-RU" dirty="0">
                <a:solidFill>
                  <a:schemeClr val="tx2"/>
                </a:solidFill>
                <a:cs typeface="+mn-cs"/>
              </a:rPr>
              <a:t> </a:t>
            </a:r>
          </a:p>
          <a:p>
            <a:pPr algn="ctr">
              <a:defRPr/>
            </a:pPr>
            <a:r>
              <a:rPr lang="ru-RU" dirty="0">
                <a:solidFill>
                  <a:schemeClr val="tx2"/>
                </a:solidFill>
                <a:cs typeface="+mn-cs"/>
              </a:rPr>
              <a:t/>
            </a:r>
            <a:br>
              <a:rPr lang="ru-RU" dirty="0">
                <a:solidFill>
                  <a:schemeClr val="tx2"/>
                </a:solidFill>
                <a:cs typeface="+mn-cs"/>
              </a:rPr>
            </a:br>
            <a:r>
              <a:rPr lang="ru-RU" dirty="0">
                <a:solidFill>
                  <a:schemeClr val="tx2"/>
                </a:solidFill>
                <a:cs typeface="+mn-cs"/>
              </a:rPr>
              <a:t>СНО Прогресс» строит свою работу в тесном взаимодействии с администрацией факультета и вуза, Студенческим советом и активном привлечении студентов и аспирантов в научную деятельность, которая направлена на получение и применение новых знаний.</a:t>
            </a:r>
            <a:br>
              <a:rPr lang="ru-RU" dirty="0">
                <a:solidFill>
                  <a:schemeClr val="tx2"/>
                </a:solidFill>
                <a:cs typeface="+mn-cs"/>
              </a:rPr>
            </a:br>
            <a:r>
              <a:rPr lang="ru-RU" b="1" dirty="0">
                <a:solidFill>
                  <a:schemeClr val="tx2"/>
                </a:solidFill>
                <a:cs typeface="+mn-cs"/>
              </a:rPr>
              <a:t> </a:t>
            </a:r>
            <a:br>
              <a:rPr lang="ru-RU" b="1" dirty="0">
                <a:solidFill>
                  <a:schemeClr val="tx2"/>
                </a:solidFill>
                <a:cs typeface="+mn-cs"/>
              </a:rPr>
            </a:br>
            <a:r>
              <a:rPr lang="ru-RU" sz="2400" b="1" dirty="0">
                <a:solidFill>
                  <a:srgbClr val="990000"/>
                </a:solidFill>
                <a:cs typeface="+mn-cs"/>
              </a:rPr>
              <a:t>Студенческая научная деятельность </a:t>
            </a:r>
            <a:r>
              <a:rPr lang="ru-RU" sz="2400" b="1" dirty="0">
                <a:solidFill>
                  <a:schemeClr val="tx2"/>
                </a:solidFill>
                <a:cs typeface="+mn-cs"/>
              </a:rPr>
              <a:t>–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cs typeface="+mn-cs"/>
              </a:rPr>
              <a:t>это первый шаг в науку,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ru-RU" sz="2400" b="1" dirty="0">
                <a:solidFill>
                  <a:srgbClr val="0070C0"/>
                </a:solidFill>
                <a:cs typeface="+mn-cs"/>
              </a:rPr>
              <a:t>это первые исследования,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EA00"/>
                </a:solidFill>
                <a:cs typeface="+mn-cs"/>
              </a:rPr>
              <a:t>первые пробы и ошибки, 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+mn-cs"/>
              </a:rPr>
              <a:t>достижения и победы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+mn-cs"/>
              </a:rPr>
              <a:t>!</a:t>
            </a:r>
          </a:p>
        </p:txBody>
      </p:sp>
      <p:pic>
        <p:nvPicPr>
          <p:cNvPr id="4100" name="Picture 1" descr="C:\Documents and Settings\Илья\Рабочий стол\фото студ\DSCN9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3000375"/>
            <a:ext cx="478631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Прямоугольник 7"/>
          <p:cNvSpPr>
            <a:spLocks noChangeArrowheads="1"/>
          </p:cNvSpPr>
          <p:nvPr/>
        </p:nvSpPr>
        <p:spPr bwMode="auto">
          <a:xfrm>
            <a:off x="4356100" y="1916113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rgbClr val="FF0000"/>
                </a:solidFill>
              </a:rPr>
              <a:t>СНО «Прогресс» ФЭиУ </a:t>
            </a:r>
          </a:p>
          <a:p>
            <a:pPr algn="r"/>
            <a:r>
              <a:rPr lang="ru-RU" b="1">
                <a:solidFill>
                  <a:srgbClr val="FF0000"/>
                </a:solidFill>
              </a:rPr>
              <a:t>создано в 2009 г.</a:t>
            </a: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572500" cy="1143000"/>
          </a:xfrm>
          <a:solidFill>
            <a:srgbClr val="00CC00"/>
          </a:solidFill>
        </p:spPr>
        <p:txBody>
          <a:bodyPr/>
          <a:lstStyle/>
          <a:p>
            <a:r>
              <a:rPr lang="ru-RU" sz="1800" smtClean="0"/>
              <a:t> </a:t>
            </a:r>
            <a:r>
              <a:rPr lang="ru-RU" sz="1800" b="1" smtClean="0"/>
              <a:t>Участники студенческой секции </a:t>
            </a:r>
            <a:br>
              <a:rPr lang="ru-RU" sz="1800" b="1" smtClean="0"/>
            </a:br>
            <a:r>
              <a:rPr lang="ru-RU" sz="1800" b="1" smtClean="0"/>
              <a:t>в рамках Международной конференции «Муниципальная служба и муниципальное управление в Забайкальском крае и РФ», ноябрь 2015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7193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 cstate="print"/>
          <a:srcRect l="7143" t="22142" r="8035" b="20000"/>
          <a:stretch>
            <a:fillRect/>
          </a:stretch>
        </p:blipFill>
        <p:spPr bwMode="auto">
          <a:xfrm>
            <a:off x="714375" y="2643188"/>
            <a:ext cx="76152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715375" cy="1154112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Участники пленарного заседания</a:t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Международной конференции «Муниципальная служба и муниципальное управление в Забайкальском крае и РФ», ноябрь 2015</a:t>
            </a: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53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854" t="7857" r="12500" b="11427"/>
          <a:stretch>
            <a:fillRect/>
          </a:stretch>
        </p:blipFill>
        <p:spPr>
          <a:xfrm>
            <a:off x="998538" y="1600200"/>
            <a:ext cx="7146925" cy="4329113"/>
          </a:xfrm>
        </p:spPr>
      </p:pic>
      <p:sp>
        <p:nvSpPr>
          <p:cNvPr id="22532" name="AutoShape 2" descr="https://apf.mail.ru/cgi-bin/readmsg?id=14490333510000000627;0;5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3" name="AutoShape 4" descr="https://apf.mail.ru/cgi-bin/readmsg?id=14490333510000000627;0;5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4" name="AutoShape 6" descr="https://e.mail.ru/cgi-bin/getattach?file=photostudio_1448988474282.jpg&amp;id=14490333510000000627;0;5&amp;mode=attachment&amp;&amp;x-email=sapti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5" name="AutoShape 8" descr="https://e.mail.ru/cgi-bin/getattach?file=photostudio_1448988474282.jpg&amp;id=14490333510000000627;0;5&amp;mode=attachment&amp;&amp;x-email=sapti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8472487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800" dirty="0" err="1" smtClean="0"/>
              <a:t>Медиа-конкурс</a:t>
            </a:r>
            <a:r>
              <a:rPr lang="ru-RU" sz="2800" dirty="0" smtClean="0"/>
              <a:t> «Управление: наука и искусство» </a:t>
            </a:r>
            <a:br>
              <a:rPr lang="ru-RU" sz="2800" dirty="0" smtClean="0"/>
            </a:br>
            <a:r>
              <a:rPr lang="ru-RU" sz="2000" dirty="0" smtClean="0"/>
              <a:t>участники и организаторы ГМУб-15, окт., 2015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i="1" dirty="0" smtClean="0"/>
              <a:t>руководитель Е.Н.Карасева</a:t>
            </a:r>
            <a:endParaRPr lang="ru-RU" sz="2000" i="1" dirty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3971925"/>
          </a:xfrm>
          <a:solidFill>
            <a:srgbClr val="F89EBE"/>
          </a:solidFill>
        </p:spPr>
        <p:txBody>
          <a:bodyPr/>
          <a:lstStyle/>
          <a:p>
            <a:endParaRPr lang="ru-RU" smtClean="0"/>
          </a:p>
        </p:txBody>
      </p:sp>
      <p:sp>
        <p:nvSpPr>
          <p:cNvPr id="23556" name="AutoShape 2" descr="https://e.mail.ru/cgi-bin/getattach?file=photostudio_1448988474282.jpg&amp;id=14490333510000000627;0;5&amp;mode=attachment&amp;&amp;x-email=sapti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2" cstate="print"/>
          <a:srcRect l="12500" t="35715" r="17410" b="23570"/>
          <a:stretch>
            <a:fillRect/>
          </a:stretch>
        </p:blipFill>
        <p:spPr bwMode="auto">
          <a:xfrm>
            <a:off x="285750" y="2000250"/>
            <a:ext cx="8572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Фестиваль «Энергия знаний» 2016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Picture 2" descr="E:\Татьяна\наука\сно Пргресс\3- 2016 фестиваль энергия\2th70ibftw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39290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 descr="E:\Татьяна\наука\сно Пргресс\3- 2016 фестиваль энергия\IMG_6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5" y="1643063"/>
            <a:ext cx="550068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/>
              <a:t>День науки и научного творчества на ФЭиУ</a:t>
            </a:r>
            <a:br>
              <a:rPr lang="ru-RU" sz="2400" smtClean="0"/>
            </a:br>
            <a:r>
              <a:rPr lang="ru-RU" sz="2400" smtClean="0"/>
              <a:t>8 февраля 2017 г.</a:t>
            </a:r>
            <a:br>
              <a:rPr lang="ru-RU" sz="2400" smtClean="0"/>
            </a:br>
            <a:r>
              <a:rPr lang="ru-RU" sz="2400" smtClean="0"/>
              <a:t>Научно-методический семинар для первокурсников : «Как написать научную статью?»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Picture 2" descr="C:\Documents and Settings\Илья\Рабочий стол\дипломы 2017\20170210_134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571625"/>
            <a:ext cx="67627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algn="l"/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Участники и организаторы </a:t>
            </a:r>
            <a:r>
              <a:rPr lang="en-US" sz="2400" smtClean="0"/>
              <a:t>V </a:t>
            </a:r>
            <a:r>
              <a:rPr lang="ru-RU" sz="2400" smtClean="0"/>
              <a:t>международной конференции «Инновационное</a:t>
            </a:r>
            <a:br>
              <a:rPr lang="ru-RU" sz="2400" smtClean="0"/>
            </a:br>
            <a:r>
              <a:rPr lang="ru-RU" sz="2400" smtClean="0"/>
              <a:t> развитие муниципальных </a:t>
            </a:r>
            <a:br>
              <a:rPr lang="ru-RU" sz="2400" smtClean="0"/>
            </a:br>
            <a:r>
              <a:rPr lang="ru-RU" sz="2400" smtClean="0"/>
              <a:t>образований», 18 февраля 2017 г.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8" name="Picture 2" descr="C:\Documents and Settings\Илья\Рабочий стол\дипломы 2017\20170216_092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286000"/>
            <a:ext cx="51435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C:\Documents and Settings\Илья\Рабочий стол\дипломы 2017\IMG_8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2138" y="571500"/>
            <a:ext cx="3471862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2" name="Picture 2" descr="D:\фото семейные\осень16- зима17 г+ботан сад\c телеф\20161206_090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D:\фото семейные\осень16- зима17 г+ботан сад\c телеф\20161206_090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2071688"/>
            <a:ext cx="4786312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/>
              <a:t>Интеллектуальная игра «Эстафета»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6" name="Picture 2" descr="C:\Documents and Settings\Илья\Рабочий стол\в сборник СНО\image-0-02-05-773a44cebf05a78eb2bd2b83a0fa6129141a826fef77db700d81354872fb4fa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3" y="2428875"/>
            <a:ext cx="5500687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 descr="C:\Documents and Settings\Илья\Рабочий стол\в сборник СНО\image-0-02-05-4a7516c8c5b27b61cb296e47c0fe8afde1e8474fcfbbd271374e33979d77c767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5"/>
            <a:ext cx="388143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Забайкальский фестиваль науки 2017</a:t>
            </a:r>
            <a:br>
              <a:rPr lang="ru-RU" sz="2000" dirty="0" smtClean="0"/>
            </a:br>
            <a:r>
              <a:rPr lang="ru-RU" sz="2000" dirty="0" smtClean="0"/>
              <a:t>Участники-победители и жюри интеллектуальной игры </a:t>
            </a:r>
            <a:r>
              <a:rPr lang="ru-RU" sz="2000" dirty="0" err="1" smtClean="0"/>
              <a:t>ГМУмник</a:t>
            </a:r>
            <a:r>
              <a:rPr lang="ru-RU" sz="2000" dirty="0" smtClean="0"/>
              <a:t> (МБОУ СОШ №16, Чита)</a:t>
            </a:r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0" name="Picture 2" descr="E:\Татьяна\наука\сно Пргресс\в сборник СНО\фн  ш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643063"/>
            <a:ext cx="3786187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 descr="E:\Татьяна\наука\сно Пргресс\в сборник СНО\фн шк 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1643063"/>
            <a:ext cx="3881438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Участники Фестиваля науки в Забайкальском крае , октябрь 2017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0724" name="Picture 2" descr="E:\Татьяна\наука\сно Пргресс\в сборник СНО\фн 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800"/>
            <a:ext cx="36004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Arial Black" pitchFamily="34" charset="0"/>
              </a:rPr>
              <a:t>Цель СНО «Прогресс»</a:t>
            </a:r>
            <a:endParaRPr lang="ru-RU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500063" y="1500188"/>
            <a:ext cx="8401050" cy="1614487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>
                <a:solidFill>
                  <a:schemeClr val="tx2"/>
                </a:solidFill>
              </a:rPr>
              <a:t>   развитие научно-исследовательского потенциала студентов, аспирантов для решения актуальных проблем региона</a:t>
            </a:r>
            <a:endParaRPr lang="ru-RU" smtClean="0"/>
          </a:p>
        </p:txBody>
      </p:sp>
      <p:pic>
        <p:nvPicPr>
          <p:cNvPr id="5124" name="Picture 10" descr="C:\Documents and Settings\Илья\Рабочий стол\фото студ\забг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000375"/>
            <a:ext cx="2286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 descr="C:\Documents and Settings\Илья\Рабочий стол\фото студ\герб др з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572000"/>
            <a:ext cx="23574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http://img1.liveinternet.ru/images/foto/b/0/785/1301785/f_3060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3667125"/>
            <a:ext cx="3357562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9" descr="C:\Documents and Settings\Илья\Рабочий стол\фото студ\фото забг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63" y="3000375"/>
            <a:ext cx="207168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7" descr="C:\Documents and Settings\Илья\Рабочий стол\фото студ\олен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3" y="4429125"/>
            <a:ext cx="25003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ru-RU" sz="2400" dirty="0" smtClean="0"/>
              <a:t>Забайкальский фестиваль науки 2018</a:t>
            </a:r>
            <a:br>
              <a:rPr lang="ru-RU" sz="2400" dirty="0" smtClean="0"/>
            </a:br>
            <a:r>
              <a:rPr lang="ru-RU" sz="2400" dirty="0" smtClean="0"/>
              <a:t>Участники-победители и организаторы интеллектуальной игры </a:t>
            </a:r>
            <a:r>
              <a:rPr lang="ru-RU" sz="2400" dirty="0" err="1" smtClean="0"/>
              <a:t>ГМУмник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(МБОУ СОШ № 22, Чита; студенты </a:t>
            </a:r>
            <a:r>
              <a:rPr lang="ru-RU" sz="2400" dirty="0" err="1" smtClean="0"/>
              <a:t>ЗабГУ</a:t>
            </a:r>
            <a:r>
              <a:rPr lang="ru-RU" sz="2400" dirty="0" smtClean="0"/>
              <a:t>, гр.ГМУ-16)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02" name="Picture 2" descr="C:\Users\User\Downloads\IMG_20181027_12011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7920880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Забайкальский фестиваль науки -2018 победители Олимпиады «В будущее без коррупции»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8640960" cy="486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/>
              <a:t>УЧАСТНИКИ ШКОЛЫ ПРАВОВЫХ ЗНАНИЙ, ОКТЯБРЬ, 2018 г</a:t>
            </a: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340000">
            <a:off x="4333194" y="2049226"/>
            <a:ext cx="5379937" cy="42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9408"/>
            <a:ext cx="511155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Научно-практический </a:t>
            </a:r>
            <a:r>
              <a:rPr lang="ru-RU" sz="2800" b="1" dirty="0"/>
              <a:t>семинар «Организация научно-исследовательской работы в РФ</a:t>
            </a:r>
            <a:r>
              <a:rPr lang="ru-RU" sz="2800" b="1" dirty="0" smtClean="0"/>
              <a:t>», февраль, 2019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344816" cy="51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18222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>Научно-популярная </a:t>
            </a:r>
            <a:r>
              <a:rPr lang="ru-RU" sz="2400" b="1" dirty="0"/>
              <a:t>лекция для студентов 1 и 2 курсов о научном и инновационном потенциале </a:t>
            </a:r>
            <a:r>
              <a:rPr lang="ru-RU" sz="2400" b="1" dirty="0" smtClean="0"/>
              <a:t>вуза, февраль 2019 г.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43063"/>
            <a:ext cx="6912768" cy="488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07033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rgbClr val="00DA00"/>
          </a:solidFill>
        </p:spPr>
        <p:txBody>
          <a:bodyPr/>
          <a:lstStyle/>
          <a:p>
            <a:r>
              <a:rPr lang="ru-RU" sz="2400" dirty="0"/>
              <a:t>У</a:t>
            </a:r>
            <a:r>
              <a:rPr lang="ru-RU" sz="2400" dirty="0" smtClean="0"/>
              <a:t>частники дальневосточного женского  форума, 2019 г. Чита</a:t>
            </a:r>
            <a:br>
              <a:rPr lang="ru-RU" sz="2400" dirty="0" smtClean="0"/>
            </a:br>
            <a:r>
              <a:rPr lang="ru-RU" sz="2400" dirty="0" smtClean="0"/>
              <a:t>студенты ГМУб-16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user\Desktop\о.в на дальневос  фору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1291"/>
            <a:ext cx="828092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5702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FFC000"/>
          </a:solidFill>
        </p:spPr>
        <p:txBody>
          <a:bodyPr/>
          <a:lstStyle/>
          <a:p>
            <a:r>
              <a:rPr lang="ru-RU" dirty="0" smtClean="0"/>
              <a:t>МНВ - 2019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Первые научные достижения, </a:t>
            </a:r>
          </a:p>
          <a:p>
            <a:pPr marL="0" indent="0">
              <a:buNone/>
            </a:pPr>
            <a:r>
              <a:rPr lang="ru-RU" sz="2400" dirty="0" smtClean="0"/>
              <a:t>Студенты </a:t>
            </a:r>
            <a:r>
              <a:rPr lang="ru-RU" sz="2400" dirty="0" err="1" smtClean="0"/>
              <a:t>ГМУб</a:t>
            </a:r>
            <a:r>
              <a:rPr lang="ru-RU" sz="2400" dirty="0" smtClean="0"/>
              <a:t> -19</a:t>
            </a:r>
            <a:endParaRPr lang="ru-RU" sz="2400" dirty="0"/>
          </a:p>
        </p:txBody>
      </p:sp>
      <p:pic>
        <p:nvPicPr>
          <p:cNvPr id="4" name="Picture 2" descr="C:\Users\user\Desktop\день рос науки 20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4"/>
          <a:stretch/>
        </p:blipFill>
        <p:spPr bwMode="auto">
          <a:xfrm>
            <a:off x="251521" y="2276872"/>
            <a:ext cx="612068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МНВ 2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73" y="478074"/>
            <a:ext cx="256172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49179" y="3244334"/>
            <a:ext cx="4445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дальневосточного форума, 2019 г. Чита</a:t>
            </a:r>
          </a:p>
        </p:txBody>
      </p:sp>
    </p:spTree>
    <p:extLst>
      <p:ext uri="{BB962C8B-B14F-4D97-AF65-F5344CB8AC3E}">
        <p14:creationId xmlns:p14="http://schemas.microsoft.com/office/powerpoint/2010/main" val="33054382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/>
          <a:lstStyle/>
          <a:p>
            <a:r>
              <a:rPr lang="ru-RU" sz="1800" dirty="0"/>
              <a:t>Выездная лекция-семинар и </a:t>
            </a:r>
            <a:r>
              <a:rPr lang="ru-RU" sz="2000" dirty="0"/>
              <a:t>ознакомительная экскурсия в  Инспекции № 2 по г. Чита Федеральной налоговой службы по Забайкальскому краю </a:t>
            </a:r>
            <a:r>
              <a:rPr lang="ru-RU" sz="2000" dirty="0" smtClean="0"/>
              <a:t> ноябрь 2019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налог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/>
          <a:stretch/>
        </p:blipFill>
        <p:spPr bwMode="auto">
          <a:xfrm>
            <a:off x="-180528" y="1484784"/>
            <a:ext cx="403244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налог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27248" r="21532" b="-7665"/>
          <a:stretch/>
        </p:blipFill>
        <p:spPr bwMode="auto">
          <a:xfrm>
            <a:off x="3700463" y="1243013"/>
            <a:ext cx="5643561" cy="72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74876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Всероссийский фестиваль науки, 2019</a:t>
            </a:r>
            <a:br>
              <a:rPr lang="ru-RU" sz="2000" dirty="0" smtClean="0"/>
            </a:br>
            <a:r>
              <a:rPr lang="ru-RU" sz="2000" dirty="0"/>
              <a:t>Н</a:t>
            </a:r>
            <a:r>
              <a:rPr lang="ru-RU" sz="2000" dirty="0" smtClean="0"/>
              <a:t>аучные руководители-вдохновители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user\Desktop\ответс по ФН2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1"/>
          <a:stretch/>
        </p:blipFill>
        <p:spPr bwMode="auto">
          <a:xfrm>
            <a:off x="755576" y="1772816"/>
            <a:ext cx="763284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96397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5268"/>
          </a:xfrm>
          <a:solidFill>
            <a:srgbClr val="FFC000"/>
          </a:solidFill>
        </p:spPr>
        <p:txBody>
          <a:bodyPr/>
          <a:lstStyle/>
          <a:p>
            <a:r>
              <a:rPr lang="ru-RU" sz="1800" dirty="0"/>
              <a:t>Студенческая интеллектуальная олимпиада по государственному и муниципальному управлению: «</a:t>
            </a:r>
            <a:r>
              <a:rPr lang="ru-RU" sz="1800" dirty="0" err="1"/>
              <a:t>Коррупциогенез</a:t>
            </a:r>
            <a:r>
              <a:rPr lang="ru-RU" sz="1800" dirty="0"/>
              <a:t> или все оттенки коррупции</a:t>
            </a:r>
            <a:r>
              <a:rPr lang="ru-RU" sz="1800" dirty="0" smtClean="0"/>
              <a:t>», декабрь 2019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олим по корруп 2019 -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9"/>
          <a:stretch/>
        </p:blipFill>
        <p:spPr bwMode="auto">
          <a:xfrm>
            <a:off x="3743400" y="1268760"/>
            <a:ext cx="540060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олим по корру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536503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8527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500"/>
          </a:xfrm>
        </p:spPr>
        <p:txBody>
          <a:bodyPr/>
          <a:lstStyle/>
          <a:p>
            <a:r>
              <a:rPr lang="ru-RU" sz="3600" b="1" smtClean="0">
                <a:solidFill>
                  <a:srgbClr val="FF0000"/>
                </a:solidFill>
                <a:latin typeface="Arial Black" pitchFamily="34" charset="0"/>
              </a:rPr>
              <a:t>Направления</a:t>
            </a:r>
            <a:br>
              <a:rPr lang="ru-RU" sz="3600" b="1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600" b="1" smtClean="0">
                <a:solidFill>
                  <a:srgbClr val="FF0000"/>
                </a:solidFill>
                <a:latin typeface="Arial Black" pitchFamily="34" charset="0"/>
              </a:rPr>
              <a:t>научных</a:t>
            </a:r>
            <a:br>
              <a:rPr lang="ru-RU" sz="3600" b="1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600" b="1" smtClean="0">
                <a:solidFill>
                  <a:srgbClr val="FF0000"/>
                </a:solidFill>
                <a:latin typeface="Arial Black" pitchFamily="34" charset="0"/>
              </a:rPr>
              <a:t> исследований</a:t>
            </a:r>
            <a:endParaRPr lang="ru-RU" sz="360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142875" y="1785938"/>
            <a:ext cx="9001125" cy="492918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sz="2600" smtClean="0"/>
              <a:t>Экономическое и социальное  развитие городских и сельских поселений Забайкальского края</a:t>
            </a:r>
          </a:p>
          <a:p>
            <a:pPr>
              <a:buFont typeface="Wingdings" pitchFamily="2" charset="2"/>
              <a:buChar char="§"/>
            </a:pPr>
            <a:r>
              <a:rPr lang="ru-RU" sz="2600" smtClean="0"/>
              <a:t>Человеческий капитал Забайкальского края: проблемы и пути развития</a:t>
            </a:r>
          </a:p>
          <a:p>
            <a:pPr>
              <a:buFont typeface="Wingdings" pitchFamily="2" charset="2"/>
              <a:buChar char="§"/>
            </a:pPr>
            <a:r>
              <a:rPr lang="ru-RU" sz="2600" smtClean="0"/>
              <a:t>Участие молодежи в политике  </a:t>
            </a:r>
          </a:p>
          <a:p>
            <a:pPr>
              <a:buFont typeface="Wingdings" pitchFamily="2" charset="2"/>
              <a:buChar char="§"/>
            </a:pPr>
            <a:r>
              <a:rPr lang="ru-RU" sz="2600" smtClean="0"/>
              <a:t>Демографическая и продовольственная безопасность</a:t>
            </a:r>
          </a:p>
          <a:p>
            <a:pPr>
              <a:buFont typeface="Wingdings" pitchFamily="2" charset="2"/>
              <a:buChar char="§"/>
            </a:pPr>
            <a:r>
              <a:rPr lang="ru-RU" sz="2600" smtClean="0"/>
              <a:t>Развитие сельского хозяйства в муниципальных  районах края</a:t>
            </a:r>
          </a:p>
          <a:p>
            <a:pPr>
              <a:buFont typeface="Wingdings" pitchFamily="2" charset="2"/>
              <a:buChar char="§"/>
            </a:pPr>
            <a:r>
              <a:rPr lang="ru-RU" sz="2600" smtClean="0"/>
              <a:t>Эффективность деятельности органов власти</a:t>
            </a:r>
          </a:p>
          <a:p>
            <a:pPr>
              <a:buFont typeface="Wingdings" pitchFamily="2" charset="2"/>
              <a:buChar char="§"/>
            </a:pPr>
            <a:r>
              <a:rPr lang="ru-RU" sz="2600" smtClean="0"/>
              <a:t>Социальная защита населения и др.</a:t>
            </a:r>
          </a:p>
          <a:p>
            <a:endParaRPr lang="ru-RU" smtClean="0"/>
          </a:p>
        </p:txBody>
      </p:sp>
      <p:pic>
        <p:nvPicPr>
          <p:cNvPr id="6148" name="Picture 4" descr="C:\Documents and Settings\Илья\Рабочий стол\фото студ\багу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479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 descr="C:\Documents and Settings\Илья\Рабочий стол\фото студ\флаг з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0"/>
            <a:ext cx="250031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ru-RU" sz="2800" b="1" smtClean="0">
                <a:solidFill>
                  <a:srgbClr val="B42B00"/>
                </a:solidFill>
              </a:rPr>
              <a:t/>
            </a:r>
            <a:br>
              <a:rPr lang="ru-RU" sz="2800" b="1" smtClean="0">
                <a:solidFill>
                  <a:srgbClr val="B42B00"/>
                </a:solidFill>
              </a:rPr>
            </a:br>
            <a:r>
              <a:rPr lang="ru-RU" sz="2800" b="1" smtClean="0">
                <a:solidFill>
                  <a:srgbClr val="B42B00"/>
                </a:solidFill>
              </a:rPr>
              <a:t>Задачи и ожидаемые результаты</a:t>
            </a:r>
            <a:br>
              <a:rPr lang="ru-RU" sz="2800" b="1" smtClean="0">
                <a:solidFill>
                  <a:srgbClr val="B42B00"/>
                </a:solidFill>
              </a:rPr>
            </a:br>
            <a:r>
              <a:rPr lang="ru-RU" sz="2800" b="1" smtClean="0">
                <a:solidFill>
                  <a:srgbClr val="B42B00"/>
                </a:solidFill>
              </a:rPr>
              <a:t> СНО «Прогресс» </a:t>
            </a:r>
            <a:r>
              <a:rPr lang="ru-RU" smtClean="0"/>
              <a:t/>
            </a:r>
            <a:br>
              <a:rPr lang="ru-RU" smtClean="0"/>
            </a:br>
            <a:endParaRPr lang="ru-RU" b="1" smtClean="0">
              <a:solidFill>
                <a:srgbClr val="B42B00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5538"/>
            <a:ext cx="7500938" cy="5732462"/>
          </a:xfrm>
        </p:spPr>
        <p:txBody>
          <a:bodyPr/>
          <a:lstStyle/>
          <a:p>
            <a:pPr marL="0">
              <a:spcBef>
                <a:spcPts val="0"/>
              </a:spcBef>
              <a:defRPr/>
            </a:pPr>
            <a:r>
              <a:rPr lang="ru-RU" sz="2000" dirty="0" smtClean="0"/>
              <a:t> </a:t>
            </a:r>
            <a:r>
              <a:rPr lang="ru-RU" sz="2400" b="1" dirty="0" smtClean="0"/>
              <a:t>Привлечение студентов к НИР</a:t>
            </a:r>
          </a:p>
          <a:p>
            <a:pPr marL="0">
              <a:spcBef>
                <a:spcPts val="0"/>
              </a:spcBef>
              <a:buFontTx/>
              <a:buNone/>
              <a:defRPr/>
            </a:pPr>
            <a:r>
              <a:rPr lang="ru-RU" sz="2400" b="1" dirty="0" smtClean="0"/>
              <a:t>    </a:t>
            </a:r>
            <a:r>
              <a:rPr lang="ru-RU" sz="2000" dirty="0" smtClean="0"/>
              <a:t>(через планирование, организацию, мотивацию и </a:t>
            </a:r>
          </a:p>
          <a:p>
            <a:pPr marL="0">
              <a:spcBef>
                <a:spcPts val="0"/>
              </a:spcBef>
              <a:buFontTx/>
              <a:buNone/>
              <a:defRPr/>
            </a:pPr>
            <a:r>
              <a:rPr lang="ru-RU" sz="2000" dirty="0" smtClean="0"/>
              <a:t>    координацию)</a:t>
            </a:r>
          </a:p>
          <a:p>
            <a:pPr>
              <a:defRPr/>
            </a:pPr>
            <a:r>
              <a:rPr lang="ru-RU" sz="2400" b="1" dirty="0" smtClean="0"/>
              <a:t>Закрепление знаний методологии научных исследований </a:t>
            </a:r>
            <a:r>
              <a:rPr lang="ru-RU" sz="2000" dirty="0" smtClean="0"/>
              <a:t>(через обучающие семинары, проведение эмпирических  исследований рамках курсовых работ,  ВКР, участия в исследованиях, </a:t>
            </a:r>
          </a:p>
          <a:p>
            <a:pPr>
              <a:buFontTx/>
              <a:buNone/>
              <a:defRPr/>
            </a:pPr>
            <a:r>
              <a:rPr lang="ru-RU" sz="2000" dirty="0" smtClean="0"/>
              <a:t>      которые проводятся на кафедрах Факультета)</a:t>
            </a:r>
          </a:p>
          <a:p>
            <a:pPr>
              <a:defRPr/>
            </a:pPr>
            <a:r>
              <a:rPr lang="ru-RU" sz="2400" b="1" dirty="0" smtClean="0"/>
              <a:t>Развитие интереса к профессии</a:t>
            </a:r>
          </a:p>
          <a:p>
            <a:pPr marL="0">
              <a:spcBef>
                <a:spcPts val="0"/>
              </a:spcBef>
              <a:buFontTx/>
              <a:buNone/>
              <a:defRPr/>
            </a:pPr>
            <a:r>
              <a:rPr lang="ru-RU" sz="2000" dirty="0" smtClean="0"/>
              <a:t>  (дни карьеры, круглые столы, дискуссионные </a:t>
            </a:r>
          </a:p>
          <a:p>
            <a:pPr marL="0">
              <a:spcBef>
                <a:spcPts val="0"/>
              </a:spcBef>
              <a:buFontTx/>
              <a:buNone/>
              <a:defRPr/>
            </a:pPr>
            <a:r>
              <a:rPr lang="ru-RU" sz="2000" dirty="0" smtClean="0"/>
              <a:t>   площадки, участие в совместных проектах</a:t>
            </a:r>
          </a:p>
          <a:p>
            <a:pPr marL="0">
              <a:spcBef>
                <a:spcPts val="0"/>
              </a:spcBef>
              <a:buFontTx/>
              <a:buNone/>
              <a:defRPr/>
            </a:pPr>
            <a:r>
              <a:rPr lang="ru-RU" sz="2000" dirty="0" smtClean="0"/>
              <a:t>   с органами власти и заинтересованными организациями)</a:t>
            </a:r>
          </a:p>
          <a:p>
            <a:pPr>
              <a:defRPr/>
            </a:pPr>
            <a:r>
              <a:rPr lang="ru-RU" sz="2400" b="1" dirty="0" smtClean="0"/>
              <a:t>Развитие коммуникационных и организационных навыков </a:t>
            </a:r>
            <a:r>
              <a:rPr lang="ru-RU" sz="2000" dirty="0" smtClean="0"/>
              <a:t>(дни </a:t>
            </a:r>
          </a:p>
          <a:p>
            <a:pPr>
              <a:buFontTx/>
              <a:buNone/>
              <a:defRPr/>
            </a:pPr>
            <a:r>
              <a:rPr lang="ru-RU" sz="2000" dirty="0" smtClean="0"/>
              <a:t>    студенческого самоуправления, участие в научных семинарах и круглых столах)</a:t>
            </a:r>
          </a:p>
        </p:txBody>
      </p:sp>
      <p:pic>
        <p:nvPicPr>
          <p:cNvPr id="7172" name="Picture 13" descr="C:\Documents and Settings\Илья\Рабочий стол\фото студ\IMG_3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1857375"/>
            <a:ext cx="2143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4" descr="C:\Documents and Settings\Илья\Рабочий стол\фото студ\IMG_3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28625"/>
            <a:ext cx="22860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 descr="S63006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38" y="3571875"/>
            <a:ext cx="22145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5" descr="C:\Documents and Settings\Илья\Рабочий стол\фото студ\IMG_31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13" y="5143500"/>
            <a:ext cx="207168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latin typeface="Arial Black" pitchFamily="34" charset="0"/>
              </a:rPr>
              <a:t>Задачи и ожидаемые результаты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0" y="1000125"/>
            <a:ext cx="8929688" cy="5857875"/>
          </a:xfrm>
        </p:spPr>
        <p:txBody>
          <a:bodyPr/>
          <a:lstStyle/>
          <a:p>
            <a:r>
              <a:rPr lang="ru-RU" sz="2400" smtClean="0"/>
              <a:t>Привлечение активной молодежи к решению социально-экономических задач муниципальных образований, воспитание патриотического отношения к своей Малой родине</a:t>
            </a:r>
          </a:p>
          <a:p>
            <a:r>
              <a:rPr lang="ru-RU" sz="2400" smtClean="0"/>
              <a:t> организация участия студентов, аспирантов в научных мероприятиях  вузов России, ближнего и дальнего зарубежья;</a:t>
            </a:r>
          </a:p>
          <a:p>
            <a:r>
              <a:rPr lang="ru-RU" sz="2400" smtClean="0"/>
              <a:t> обогащение учебного процесса посредством  участия студентов и аспирантов в выполнении научно-исследовательских работ, связанных с современными потребностями региона и местного сообщества;</a:t>
            </a:r>
          </a:p>
          <a:p>
            <a:r>
              <a:rPr lang="ru-RU" sz="2400" smtClean="0"/>
              <a:t>  содействие публикации и внедрению в практику результатов научно-исследовательских работ студентов, аспирантов</a:t>
            </a:r>
          </a:p>
          <a:p>
            <a:endParaRPr lang="ru-RU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z="3200" b="1" smtClean="0">
                <a:solidFill>
                  <a:srgbClr val="FF0000"/>
                </a:solidFill>
                <a:latin typeface="Arial Black" pitchFamily="34" charset="0"/>
              </a:rPr>
              <a:t>Наши стратегические цели и перспективные направления научной деятельности</a:t>
            </a:r>
            <a:r>
              <a:rPr lang="ru-RU" sz="3200" b="1" smtClean="0">
                <a:solidFill>
                  <a:srgbClr val="FF0000"/>
                </a:solidFill>
              </a:rPr>
              <a:t/>
            </a:r>
            <a:br>
              <a:rPr lang="ru-RU" sz="3200" b="1" smtClean="0">
                <a:solidFill>
                  <a:srgbClr val="FF0000"/>
                </a:solidFill>
              </a:rPr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 </a:t>
            </a:r>
            <a:br>
              <a:rPr lang="ru-RU" smtClean="0"/>
            </a:br>
            <a:endParaRPr lang="ru-RU" smtClean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57188" y="1281113"/>
            <a:ext cx="5286375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28600" algn="just"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cs typeface="Times New Roman" pitchFamily="18" charset="0"/>
            </a:endParaRPr>
          </a:p>
          <a:p>
            <a:pPr indent="228600" algn="just">
              <a:buFontTx/>
              <a:buChar char="•"/>
              <a:tabLst>
                <a:tab pos="457200" algn="l"/>
              </a:tabLst>
            </a:pP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Развитие новых, прогрессивных форм инновационной деятельности в различных сферах (научной, проектной, организационно-управленческой и др.) с целью решения важнейших задач и проблем региона.</a:t>
            </a:r>
          </a:p>
          <a:p>
            <a:pPr indent="228600" algn="just">
              <a:tabLst>
                <a:tab pos="457200" algn="l"/>
              </a:tabLst>
            </a:pPr>
            <a:endParaRPr lang="ru-RU"/>
          </a:p>
          <a:p>
            <a:pPr indent="228600" algn="just" eaLnBrk="0" hangingPunct="0">
              <a:buFontTx/>
              <a:buChar char="•"/>
              <a:tabLst>
                <a:tab pos="457200" algn="l"/>
              </a:tabLst>
            </a:pPr>
            <a:r>
              <a:rPr lang="ru-RU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Развитие проектной деятельности среди студентов и аспирантов ФЭиУ, направленных на решение социально-значимых проблем в разных сферах жизнедеятельности общества </a:t>
            </a:r>
          </a:p>
          <a:p>
            <a:pPr indent="228600" algn="just" eaLnBrk="0" hangingPunct="0">
              <a:buFontTx/>
              <a:buChar char="•"/>
              <a:tabLst>
                <a:tab pos="457200" algn="l"/>
              </a:tabLst>
            </a:pPr>
            <a:endParaRPr lang="ru-RU"/>
          </a:p>
          <a:p>
            <a:pPr indent="228600" algn="just" eaLnBrk="0" hangingPunct="0">
              <a:buFontTx/>
              <a:buChar char="•"/>
              <a:tabLst>
                <a:tab pos="457200" algn="l"/>
              </a:tabLst>
            </a:pP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Расширение научного сотрудничества, установление контактов с учебными и научными  заведениями с целью обмена опытом и  участия в  совместных научных мероприятиях.</a:t>
            </a:r>
          </a:p>
          <a:p>
            <a:pPr indent="228600" algn="just" eaLnBrk="0" hangingPunct="0">
              <a:tabLst>
                <a:tab pos="457200" algn="l"/>
              </a:tabLst>
            </a:pPr>
            <a:endParaRPr lang="ru-RU"/>
          </a:p>
          <a:p>
            <a:pPr indent="228600" algn="just" eaLnBrk="0" hangingPunct="0">
              <a:buFontTx/>
              <a:buChar char="•"/>
              <a:tabLst>
                <a:tab pos="457200" algn="l"/>
              </a:tabLst>
            </a:pP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 Развитие финансовой основы исследований за счет участия в грантах и конкурсах. </a:t>
            </a:r>
            <a:endParaRPr lang="ru-RU"/>
          </a:p>
        </p:txBody>
      </p:sp>
      <p:pic>
        <p:nvPicPr>
          <p:cNvPr id="9220" name="Picture 6" descr="C:\Documents and Settings\Илья\Рабочий стол\фото студ\герб р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3" y="1500188"/>
            <a:ext cx="3500437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8" descr="C:\Documents and Settings\Илья\Рабочий стол\фото студ\гербб з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4076700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4" name="Picture 2" descr="C:\Documents and Settings\Илья\Рабочий стол\фото студ\34bdf410396fe43b8bf95ce7814cf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Прямоугольник 4"/>
          <p:cNvSpPr>
            <a:spLocks noChangeArrowheads="1"/>
          </p:cNvSpPr>
          <p:nvPr/>
        </p:nvSpPr>
        <p:spPr bwMode="auto">
          <a:xfrm>
            <a:off x="0" y="0"/>
            <a:ext cx="5929313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Arial Black" pitchFamily="34" charset="0"/>
              </a:rPr>
              <a:t>Прогресс – </a:t>
            </a:r>
            <a:br>
              <a:rPr lang="ru-RU" sz="3200" b="1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200" b="1">
                <a:solidFill>
                  <a:srgbClr val="FF0000"/>
                </a:solidFill>
                <a:latin typeface="Arial Black" pitchFamily="34" charset="0"/>
              </a:rPr>
              <a:t>движение вперед, </a:t>
            </a:r>
            <a:br>
              <a:rPr lang="ru-RU" sz="3200" b="1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200" b="1">
                <a:solidFill>
                  <a:srgbClr val="FF0000"/>
                </a:solidFill>
                <a:latin typeface="Arial Black" pitchFamily="34" charset="0"/>
              </a:rPr>
              <a:t>Не остановимся мы пред трудностями!</a:t>
            </a:r>
            <a:br>
              <a:rPr lang="ru-RU" sz="3200" b="1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200" b="1">
                <a:solidFill>
                  <a:srgbClr val="FF0000"/>
                </a:solidFill>
                <a:latin typeface="Arial Black" pitchFamily="34" charset="0"/>
              </a:rPr>
              <a:t> Наш край с наукой будет процветать! </a:t>
            </a:r>
            <a:br>
              <a:rPr lang="ru-RU" sz="3200" b="1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200" b="1">
                <a:solidFill>
                  <a:srgbClr val="FF0000"/>
                </a:solidFill>
                <a:latin typeface="Arial Black" pitchFamily="34" charset="0"/>
              </a:rPr>
              <a:t>А молодежь ее </a:t>
            </a:r>
            <a:br>
              <a:rPr lang="ru-RU" sz="3200" b="1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200" b="1">
                <a:solidFill>
                  <a:srgbClr val="FF0000"/>
                </a:solidFill>
                <a:latin typeface="Arial Black" pitchFamily="34" charset="0"/>
              </a:rPr>
              <a:t>опора и будущее!</a:t>
            </a:r>
            <a:r>
              <a:rPr lang="ru-RU" b="1">
                <a:solidFill>
                  <a:srgbClr val="7030A0"/>
                </a:solidFill>
              </a:rPr>
              <a:t/>
            </a:r>
            <a:br>
              <a:rPr lang="ru-RU" b="1">
                <a:solidFill>
                  <a:srgbClr val="7030A0"/>
                </a:solidFill>
              </a:rPr>
            </a:br>
            <a:endParaRPr lang="ru-RU"/>
          </a:p>
        </p:txBody>
      </p:sp>
      <p:pic>
        <p:nvPicPr>
          <p:cNvPr id="10246" name="Picture 4" descr="SNC002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4813"/>
            <a:ext cx="3071813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800" b="1" cap="all" dirty="0" smtClean="0">
                <a:solidFill>
                  <a:schemeClr val="tx1"/>
                </a:solidFill>
              </a:rPr>
              <a:t>Наши вдохновители и НАУЧНЫЕ РУКОВОДИТЕЛИ</a:t>
            </a:r>
            <a:endParaRPr lang="ru-RU" sz="2800" b="1" dirty="0" smtClean="0">
              <a:solidFill>
                <a:schemeClr val="tx1"/>
              </a:solidFill>
            </a:endParaRPr>
          </a:p>
        </p:txBody>
      </p:sp>
      <p:sp>
        <p:nvSpPr>
          <p:cNvPr id="11267" name="Прямоугольник 4"/>
          <p:cNvSpPr>
            <a:spLocks noChangeArrowheads="1"/>
          </p:cNvSpPr>
          <p:nvPr/>
        </p:nvSpPr>
        <p:spPr bwMode="auto">
          <a:xfrm>
            <a:off x="0" y="714375"/>
            <a:ext cx="4857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</a:rPr>
              <a:t/>
            </a:r>
            <a:br>
              <a:rPr lang="ru-RU" b="1">
                <a:solidFill>
                  <a:srgbClr val="FFFF00"/>
                </a:solidFill>
              </a:rPr>
            </a:br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11268" name="Содержимое 5"/>
          <p:cNvSpPr>
            <a:spLocks noGrp="1"/>
          </p:cNvSpPr>
          <p:nvPr>
            <p:ph idx="1"/>
          </p:nvPr>
        </p:nvSpPr>
        <p:spPr>
          <a:xfrm>
            <a:off x="500063" y="1071563"/>
            <a:ext cx="8229600" cy="161448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1400" b="1" smtClean="0">
                <a:solidFill>
                  <a:schemeClr val="tx2"/>
                </a:solidFill>
              </a:rPr>
              <a:t>СНО Прогресс» строит свою работу в тесном взаимодействии с администрацией факультета и вуза, Студенческим советом и активном привлечении студентов и аспирантов в научную деятельность, которая направлена на получение и применение новых знаний.</a:t>
            </a:r>
            <a:r>
              <a:rPr lang="ru-RU" sz="2800" b="1" smtClean="0">
                <a:solidFill>
                  <a:schemeClr val="tx2"/>
                </a:solidFill>
              </a:rPr>
              <a:t/>
            </a:r>
            <a:br>
              <a:rPr lang="ru-RU" sz="2800" b="1" smtClean="0">
                <a:solidFill>
                  <a:schemeClr val="tx2"/>
                </a:solidFill>
              </a:rPr>
            </a:br>
            <a:r>
              <a:rPr lang="ru-RU" sz="2800" b="1" smtClean="0">
                <a:solidFill>
                  <a:schemeClr val="tx2"/>
                </a:solidFill>
              </a:rPr>
              <a:t> </a:t>
            </a:r>
            <a:r>
              <a:rPr lang="ru-RU" sz="1400" smtClean="0"/>
              <a:t>СНО осуществляет сотрудничество с преподавательским составом, который привлекает ребят к проведению  научных исследований</a:t>
            </a:r>
          </a:p>
        </p:txBody>
      </p:sp>
      <p:pic>
        <p:nvPicPr>
          <p:cNvPr id="11269" name="Picture 8" descr="G:\101NIKON\DSCN0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3188"/>
            <a:ext cx="30003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2786063"/>
            <a:ext cx="30003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 descr="C:\Documents and Settings\Илья\Рабочий стол\фото студ\DSC02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5" y="2857500"/>
            <a:ext cx="30718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9" descr="G:\DSCN03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3357563"/>
            <a:ext cx="25717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0" y="5214938"/>
            <a:ext cx="1928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А.И. Варьянов</a:t>
            </a:r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2357438" y="5357813"/>
            <a:ext cx="2071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В.И. Аленочкин</a:t>
            </a:r>
          </a:p>
        </p:txBody>
      </p:sp>
      <p:sp>
        <p:nvSpPr>
          <p:cNvPr id="11275" name="TextBox 10"/>
          <p:cNvSpPr txBox="1">
            <a:spLocks noChangeArrowheads="1"/>
          </p:cNvSpPr>
          <p:nvPr/>
        </p:nvSpPr>
        <p:spPr bwMode="auto">
          <a:xfrm>
            <a:off x="5072063" y="5500688"/>
            <a:ext cx="2214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Т.И</a:t>
            </a:r>
            <a:r>
              <a:rPr lang="ru-RU"/>
              <a:t>. </a:t>
            </a:r>
            <a:r>
              <a:rPr lang="ru-RU" b="1"/>
              <a:t>Сапожникова</a:t>
            </a:r>
          </a:p>
        </p:txBody>
      </p:sp>
      <p:sp>
        <p:nvSpPr>
          <p:cNvPr id="11276" name="TextBox 11"/>
          <p:cNvSpPr txBox="1">
            <a:spLocks noChangeArrowheads="1"/>
          </p:cNvSpPr>
          <p:nvPr/>
        </p:nvSpPr>
        <p:spPr bwMode="auto">
          <a:xfrm>
            <a:off x="7572375" y="5357813"/>
            <a:ext cx="157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А.Ю.Лавров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1603</TotalTime>
  <Words>611</Words>
  <Application>Microsoft Office PowerPoint</Application>
  <PresentationFormat>Экран (4:3)</PresentationFormat>
  <Paragraphs>104</Paragraphs>
  <Slides>39</Slides>
  <Notes>7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Оформление по умолчанию</vt:lpstr>
      <vt:lpstr>Слайд</vt:lpstr>
      <vt:lpstr> «ЗАБАЙКАЛЬСКИЙ ГОСУДАРСТВЕННЫЙ УНИВЕРСИТЕТ»  Факультет  экономики и управления Кафедра Государственного миниципального управления и политики</vt:lpstr>
      <vt:lpstr>«Прогресс движение вперед,  к развитию и процветанию,  а значит нам пришел черёд  представить миру наши знания!»</vt:lpstr>
      <vt:lpstr>Цель СНО «Прогресс»</vt:lpstr>
      <vt:lpstr>Направления научных  исследований</vt:lpstr>
      <vt:lpstr> Задачи и ожидаемые результаты  СНО «Прогресс»  </vt:lpstr>
      <vt:lpstr>Задачи и ожидаемые результаты</vt:lpstr>
      <vt:lpstr>   Наши стратегические цели и перспективные направления научной деятельности    </vt:lpstr>
      <vt:lpstr>Презентация PowerPoint</vt:lpstr>
      <vt:lpstr>Наши вдохновители и НАУЧНЫЕ РУКОВОДИТЕЛИ</vt:lpstr>
      <vt:lpstr> Наши мероприятия ДНИ НАУКИ</vt:lpstr>
      <vt:lpstr> </vt:lpstr>
      <vt:lpstr> Научные семинары и  дискуссионные площадки </vt:lpstr>
      <vt:lpstr>Организация дней карьеры</vt:lpstr>
      <vt:lpstr>  Организация мастер-классов, тренингов, деловых игр  </vt:lpstr>
      <vt:lpstr>Научный семинар  «ИННОВАЦИИ: ПРОРЫВ К ЭФФЕКТИВНОМУ РАЗВИТИЮ ОБЩЕСТВА, ГОСУДАРСТВА И ЭКОНОМИКИ»</vt:lpstr>
      <vt:lpstr>Победители регионального  конкурса «Малая Родина»</vt:lpstr>
      <vt:lpstr>Участники круглого стола  «Кадровая политика»</vt:lpstr>
      <vt:lpstr>Участники слета СНО ЗабГУ</vt:lpstr>
      <vt:lpstr>Презентация PowerPoint</vt:lpstr>
      <vt:lpstr> Участники студенческой секции  в рамках Международной конференции «Муниципальная служба и муниципальное управление в Забайкальском крае и РФ», ноябрь 2015</vt:lpstr>
      <vt:lpstr> Участники пленарного заседания Международной конференции «Муниципальная служба и муниципальное управление в Забайкальском крае и РФ», ноябрь 2015</vt:lpstr>
      <vt:lpstr>Медиа-конкурс «Управление: наука и искусство»  участники и организаторы ГМУб-15, окт., 2015 руководитель Е.Н.Карасева</vt:lpstr>
      <vt:lpstr>Фестиваль «Энергия знаний» 2016</vt:lpstr>
      <vt:lpstr>День науки и научного творчества на ФЭиУ 8 февраля 2017 г. Научно-методический семинар для первокурсников : «Как написать научную статью?»</vt:lpstr>
      <vt:lpstr> Участники и организаторы V международной конференции «Инновационное  развитие муниципальных  образований», 18 февраля 2017 г.</vt:lpstr>
      <vt:lpstr>Презентация PowerPoint</vt:lpstr>
      <vt:lpstr>Интеллектуальная игра «Эстафета»</vt:lpstr>
      <vt:lpstr>Забайкальский фестиваль науки 2017 Участники-победители и жюри интеллектуальной игры ГМУмник (МБОУ СОШ №16, Чита)</vt:lpstr>
      <vt:lpstr>Участники Фестиваля науки в Забайкальском крае , октябрь 2017</vt:lpstr>
      <vt:lpstr>Забайкальский фестиваль науки 2018 Участники-победители и организаторы интеллектуальной игры ГМУмник  (МБОУ СОШ № 22, Чита; студенты ЗабГУ, гр.ГМУ-16)</vt:lpstr>
      <vt:lpstr>Забайкальский фестиваль науки -2018 победители Олимпиады «В будущее без коррупции»</vt:lpstr>
      <vt:lpstr>УЧАСТНИКИ ШКОЛЫ ПРАВОВЫХ ЗНАНИЙ, ОКТЯБРЬ, 2018 г</vt:lpstr>
      <vt:lpstr>Научно-практический семинар «Организация научно-исследовательской работы в РФ», февраль, 2019 </vt:lpstr>
      <vt:lpstr>Научно-популярная лекция для студентов 1 и 2 курсов о научном и инновационном потенциале вуза, февраль 2019 г.</vt:lpstr>
      <vt:lpstr>Участники дальневосточного женского  форума, 2019 г. Чита студенты ГМУб-16</vt:lpstr>
      <vt:lpstr>МНВ - 2019</vt:lpstr>
      <vt:lpstr>Выездная лекция-семинар и ознакомительная экскурсия в  Инспекции № 2 по г. Чита Федеральной налоговой службы по Забайкальскому краю  ноябрь 2019</vt:lpstr>
      <vt:lpstr>Всероссийский фестиваль науки, 2019 Научные руководители-вдохновители</vt:lpstr>
      <vt:lpstr>Студенческая интеллектуальная олимпиада по государственному и муниципальному управлению: «Коррупциогенез или все оттенки коррупции», декабрь 2019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Анкета «Влияние цвета на эмоциональное состояние школьника»</dc:title>
  <dc:creator>USER</dc:creator>
  <cp:lastModifiedBy>user</cp:lastModifiedBy>
  <cp:revision>170</cp:revision>
  <dcterms:created xsi:type="dcterms:W3CDTF">2009-01-30T09:24:26Z</dcterms:created>
  <dcterms:modified xsi:type="dcterms:W3CDTF">2019-12-17T07:04:56Z</dcterms:modified>
</cp:coreProperties>
</file>